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6" r:id="rId1"/>
  </p:sldMasterIdLst>
  <p:notesMasterIdLst>
    <p:notesMasterId r:id="rId73"/>
  </p:notesMasterIdLst>
  <p:handoutMasterIdLst>
    <p:handoutMasterId r:id="rId74"/>
  </p:handoutMasterIdLst>
  <p:sldIdLst>
    <p:sldId id="260" r:id="rId2"/>
    <p:sldId id="389" r:id="rId3"/>
    <p:sldId id="261" r:id="rId4"/>
    <p:sldId id="509" r:id="rId5"/>
    <p:sldId id="262" r:id="rId6"/>
    <p:sldId id="391" r:id="rId7"/>
    <p:sldId id="441" r:id="rId8"/>
    <p:sldId id="592" r:id="rId9"/>
    <p:sldId id="584" r:id="rId10"/>
    <p:sldId id="585" r:id="rId11"/>
    <p:sldId id="586" r:id="rId12"/>
    <p:sldId id="587" r:id="rId13"/>
    <p:sldId id="588" r:id="rId14"/>
    <p:sldId id="589" r:id="rId15"/>
    <p:sldId id="590" r:id="rId16"/>
    <p:sldId id="591" r:id="rId17"/>
    <p:sldId id="314" r:id="rId18"/>
    <p:sldId id="283" r:id="rId19"/>
    <p:sldId id="308" r:id="rId20"/>
    <p:sldId id="519" r:id="rId21"/>
    <p:sldId id="547" r:id="rId22"/>
    <p:sldId id="548" r:id="rId23"/>
    <p:sldId id="549" r:id="rId24"/>
    <p:sldId id="550" r:id="rId25"/>
    <p:sldId id="551" r:id="rId26"/>
    <p:sldId id="552" r:id="rId27"/>
    <p:sldId id="553" r:id="rId28"/>
    <p:sldId id="554" r:id="rId29"/>
    <p:sldId id="555" r:id="rId30"/>
    <p:sldId id="556" r:id="rId31"/>
    <p:sldId id="557" r:id="rId32"/>
    <p:sldId id="558" r:id="rId33"/>
    <p:sldId id="559" r:id="rId34"/>
    <p:sldId id="560" r:id="rId35"/>
    <p:sldId id="518" r:id="rId36"/>
    <p:sldId id="578" r:id="rId37"/>
    <p:sldId id="579" r:id="rId38"/>
    <p:sldId id="580" r:id="rId39"/>
    <p:sldId id="581" r:id="rId40"/>
    <p:sldId id="582" r:id="rId41"/>
    <p:sldId id="583" r:id="rId42"/>
    <p:sldId id="545" r:id="rId43"/>
    <p:sldId id="561" r:id="rId44"/>
    <p:sldId id="562" r:id="rId45"/>
    <p:sldId id="563" r:id="rId46"/>
    <p:sldId id="564" r:id="rId47"/>
    <p:sldId id="565" r:id="rId48"/>
    <p:sldId id="566" r:id="rId49"/>
    <p:sldId id="567" r:id="rId50"/>
    <p:sldId id="568" r:id="rId51"/>
    <p:sldId id="569" r:id="rId52"/>
    <p:sldId id="570" r:id="rId53"/>
    <p:sldId id="535" r:id="rId54"/>
    <p:sldId id="520" r:id="rId55"/>
    <p:sldId id="521" r:id="rId56"/>
    <p:sldId id="522" r:id="rId57"/>
    <p:sldId id="523" r:id="rId58"/>
    <p:sldId id="524" r:id="rId59"/>
    <p:sldId id="525" r:id="rId60"/>
    <p:sldId id="526" r:id="rId61"/>
    <p:sldId id="527" r:id="rId62"/>
    <p:sldId id="528" r:id="rId63"/>
    <p:sldId id="529" r:id="rId64"/>
    <p:sldId id="530" r:id="rId65"/>
    <p:sldId id="531" r:id="rId66"/>
    <p:sldId id="532" r:id="rId67"/>
    <p:sldId id="533" r:id="rId68"/>
    <p:sldId id="534" r:id="rId69"/>
    <p:sldId id="394" r:id="rId70"/>
    <p:sldId id="577" r:id="rId71"/>
    <p:sldId id="510" r:id="rId7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orient="horz" pos="2807" userDrawn="1">
          <p15:clr>
            <a:srgbClr val="A4A3A4"/>
          </p15:clr>
        </p15:guide>
        <p15:guide id="3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C346"/>
    <a:srgbClr val="656263"/>
    <a:srgbClr val="565656"/>
    <a:srgbClr val="7DCBA7"/>
    <a:srgbClr val="C9250B"/>
    <a:srgbClr val="F0F5D5"/>
    <a:srgbClr val="E2F3F2"/>
    <a:srgbClr val="E0F0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17" autoAdjust="0"/>
    <p:restoredTop sz="95500"/>
  </p:normalViewPr>
  <p:slideViewPr>
    <p:cSldViewPr snapToGrid="0">
      <p:cViewPr>
        <p:scale>
          <a:sx n="158" d="100"/>
          <a:sy n="158" d="100"/>
        </p:scale>
        <p:origin x="1312" y="416"/>
      </p:cViewPr>
      <p:guideLst>
        <p:guide orient="horz" pos="1620"/>
        <p:guide orient="horz" pos="280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37" d="100"/>
          <a:sy n="137" d="100"/>
        </p:scale>
        <p:origin x="3728" y="20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notesMaster" Target="notesMasters/notesMaster1.xml"/><Relationship Id="rId74" Type="http://schemas.openxmlformats.org/officeDocument/2006/relationships/handoutMaster" Target="handoutMasters/handoutMaster1.xml"/><Relationship Id="rId75" Type="http://schemas.openxmlformats.org/officeDocument/2006/relationships/presProps" Target="presProps.xml"/><Relationship Id="rId76" Type="http://schemas.openxmlformats.org/officeDocument/2006/relationships/viewProps" Target="viewProps.xml"/><Relationship Id="rId77" Type="http://schemas.openxmlformats.org/officeDocument/2006/relationships/theme" Target="theme/theme1.xml"/><Relationship Id="rId78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A5D4F6-B00A-4C81-94CB-2DDF519EDA83}" type="datetimeFigureOut">
              <a:rPr lang="en-US" smtClean="0"/>
              <a:t>6/8/17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46EC4C-FE4D-4C59-AC73-B5ECE25D12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1671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878E3-BF1B-43DC-BAFC-7A43055DFE13}" type="datetimeFigureOut">
              <a:rPr lang="en-US" smtClean="0"/>
              <a:t>6/8/17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E33F15-74B9-4C9A-9827-29A801817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552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33F15-74B9-4C9A-9827-29A801817B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9665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Collaborating together and aligning as a united team, is without a doubt the best way to achieve any goal we set out for ourselves.</a:t>
            </a:r>
          </a:p>
          <a:p>
            <a:pPr algn="ctr"/>
            <a:r>
              <a:rPr lang="en-US" sz="12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  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7339C-1BC9-6244-B217-4B66A8E8DC4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9741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A7AF8-127E-480E-9815-1CA0C074C9A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198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A7AF8-127E-480E-9815-1CA0C074C9A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7836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A7AF8-127E-480E-9815-1CA0C074C9A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9112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A7AF8-127E-480E-9815-1CA0C074C9A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6027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A7AF8-127E-480E-9815-1CA0C074C9A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369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A7AF8-127E-480E-9815-1CA0C074C9A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5486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A7AF8-127E-480E-9815-1CA0C074C9A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0100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A7AF8-127E-480E-9815-1CA0C074C9A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6639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A7AF8-127E-480E-9815-1CA0C074C9A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165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33F15-74B9-4C9A-9827-29A801817B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2838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A7AF8-127E-480E-9815-1CA0C074C9A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467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A7AF8-127E-480E-9815-1CA0C074C9A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183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A7AF8-127E-480E-9815-1CA0C074C9A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2087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A7AF8-127E-480E-9815-1CA0C074C9A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3125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A7AF8-127E-480E-9815-1CA0C074C9A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5956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188630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31969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218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60038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0326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What’s the best way to hit a target?</a:t>
            </a:r>
          </a:p>
          <a:p>
            <a:endParaRPr lang="en-US" dirty="0"/>
          </a:p>
          <a:p>
            <a:r>
              <a:rPr lang="en-US" dirty="0"/>
              <a:t>How you do</a:t>
            </a:r>
            <a:r>
              <a:rPr lang="en-US" baseline="0" dirty="0"/>
              <a:t> align multiple teams to work together and deliver something efficiently and with quality?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7339C-1BC9-6244-B217-4B66A8E8DC4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166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501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833CFA-3F32-43D4-99D5-D54367BEC2C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20990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833CFA-3F32-43D4-99D5-D54367BEC2C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28286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833CFA-3F32-43D4-99D5-D54367BEC2C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37066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833CFA-3F32-43D4-99D5-D54367BEC2C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54938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833CFA-3F32-43D4-99D5-D54367BEC2C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833CFA-3F32-43D4-99D5-D54367BEC2C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55811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833CFA-3F32-43D4-99D5-D54367BEC2C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34776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833CFA-3F32-43D4-99D5-D54367BEC2C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33443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46618-0419-42EC-8ABE-CB80748C22FB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20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When NASA was preparing to travel to the moon they discussed 2 potential paths:</a:t>
            </a:r>
          </a:p>
          <a:p>
            <a:pPr marL="342900" indent="-342900">
              <a:buAutoNum type="arabicPeriod"/>
            </a:pPr>
            <a:r>
              <a:rPr lang="en-US" sz="1800" dirty="0"/>
              <a:t>Build a one-engine ship</a:t>
            </a:r>
            <a:r>
              <a:rPr lang="en-US" sz="1800" baseline="0" dirty="0"/>
              <a:t> with a navigation system that </a:t>
            </a:r>
            <a:r>
              <a:rPr lang="en-US" sz="1800" dirty="0"/>
              <a:t>would calculate the path at the beginning of the journey</a:t>
            </a:r>
            <a:r>
              <a:rPr lang="en-US" sz="1800" baseline="0" dirty="0"/>
              <a:t> and set them on their way. </a:t>
            </a:r>
            <a:r>
              <a:rPr lang="en-US" sz="1800" dirty="0"/>
              <a:t>This would allow</a:t>
            </a:r>
            <a:r>
              <a:rPr lang="en-US" sz="1800" baseline="0" dirty="0"/>
              <a:t> </a:t>
            </a:r>
            <a:r>
              <a:rPr lang="en-US" sz="1800" dirty="0"/>
              <a:t>them to burn as little fuel as possible along the journey and still allow to hit their target – the moon.</a:t>
            </a:r>
          </a:p>
          <a:p>
            <a:pPr lvl="1"/>
            <a:r>
              <a:rPr lang="en-US" sz="1800" dirty="0"/>
              <a:t>The risk was that they could find themselves off target only when they almost arrived at the moon and would require an emergency course correction</a:t>
            </a:r>
            <a:r>
              <a:rPr lang="en-US" sz="1800" baseline="0" dirty="0"/>
              <a:t> which would require a lot more fuel, and could risk their ability to get back to Earth.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7339C-1BC9-6244-B217-4B66A8E8DC4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90475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morning! My name is Chavah. I was raised in Carlsbad, CA; graduated from UC Berkeley…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4994C-826F-415E-B5CC-3B175FB32F19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2792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in 1998, I came to Israel in order to visit my sister and her nine-month old twins. </a:t>
            </a:r>
          </a:p>
          <a:p>
            <a:r>
              <a:rPr lang="en-US" dirty="0"/>
              <a:t>I have lived here every since.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4994C-826F-415E-B5CC-3B175FB32F19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69181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what the boys look like now.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4994C-826F-415E-B5CC-3B175FB32F19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1048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While here, I met my husband, </a:t>
            </a:r>
            <a:r>
              <a:rPr lang="en-US" dirty="0" err="1"/>
              <a:t>Eliahu</a:t>
            </a:r>
            <a:r>
              <a:rPr lang="en-US" dirty="0"/>
              <a:t>…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4994C-826F-415E-B5CC-3B175FB32F19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81488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we have four beautiful children,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4994C-826F-415E-B5CC-3B175FB32F19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80654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Plus four birds.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4994C-826F-415E-B5CC-3B175FB32F19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01222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Over 6 ½ years ago I started working for this company as a customer service representative.</a:t>
            </a:r>
          </a:p>
          <a:p>
            <a:r>
              <a:rPr lang="en-US" dirty="0"/>
              <a:t>For 2 ½ years I worked my way up that department, before I started feeling a bit restless.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4994C-826F-415E-B5CC-3B175FB32F19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37139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moved over to marketing, where I successfully wrote content for 2 years, before again feeling that restlessness.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4994C-826F-415E-B5CC-3B175FB32F19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54312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 that time, the UX team was looking for a new front-end developer. </a:t>
            </a:r>
          </a:p>
          <a:p>
            <a:r>
              <a:rPr lang="en-US" dirty="0"/>
              <a:t>I said, “What about me? Teach me how to code!”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4994C-826F-415E-B5CC-3B175FB32F19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9574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remember in February of 2015, when I sat down for one of my first coding lessons, I remember feeling something inside of me clicking into place. </a:t>
            </a:r>
          </a:p>
          <a:p>
            <a:r>
              <a:rPr lang="en-US" dirty="0"/>
              <a:t>I remember thinking to myself, “This is what I should have been doing the whole time!”</a:t>
            </a:r>
          </a:p>
          <a:p>
            <a:r>
              <a:rPr lang="en-US" dirty="0"/>
              <a:t>That was a month before my 40</a:t>
            </a:r>
            <a:r>
              <a:rPr lang="en-US" baseline="30000" dirty="0"/>
              <a:t>th</a:t>
            </a:r>
            <a:r>
              <a:rPr lang="en-US" dirty="0"/>
              <a:t> birthday, and I had finally found my place in the working world.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4994C-826F-415E-B5CC-3B175FB32F19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972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Option #2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They could build</a:t>
            </a:r>
            <a:r>
              <a:rPr lang="en-US" baseline="0" dirty="0"/>
              <a:t> a more powerful ship with more fuel, which would be more difficult to build. But it would allow them to build a more sophisticated navigation system so they could adjust their course along the way, minimizing the risk of hitting their target – the moon.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7339C-1BC9-6244-B217-4B66A8E8DC4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15043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love coding.</a:t>
            </a:r>
          </a:p>
          <a:p>
            <a:r>
              <a:rPr lang="en-US" dirty="0"/>
              <a:t>I love building something beautiful and functional for others to use and enjoy.</a:t>
            </a:r>
          </a:p>
          <a:p>
            <a:r>
              <a:rPr lang="en-US" dirty="0"/>
              <a:t>I love that sometimes I get to be an investigator, searching for clues, looking for missing pieces of code, and finding a solution.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4994C-826F-415E-B5CC-3B175FB32F19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76171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love that while I’m always told exactly WHAT I have to do, I’m not told HOW to do it.</a:t>
            </a:r>
          </a:p>
          <a:p>
            <a:r>
              <a:rPr lang="en-US" dirty="0"/>
              <a:t>This creates a space for me in which I can be creative, and where I can express myself.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4994C-826F-415E-B5CC-3B175FB32F19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4062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4994C-826F-415E-B5CC-3B175FB32F19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73287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want to take this opportunity to thank Nu Mark Innovations for all of the training I’ve had and for all of the chances I’ve been given.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4994C-826F-415E-B5CC-3B175FB32F19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17697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work on what I feel is the best team in the company, doing the best job in the world.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4994C-826F-415E-B5CC-3B175FB32F19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97679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33F15-74B9-4C9A-9827-29A801817B6E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768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recently completed the first stage of the Automatable Cartridge project and we needed the involved of 3 teams:</a:t>
            </a:r>
          </a:p>
          <a:p>
            <a:r>
              <a:rPr lang="en-US" dirty="0"/>
              <a:t>1) Product Incubation - design the cartridge </a:t>
            </a:r>
          </a:p>
          <a:p>
            <a:r>
              <a:rPr lang="en-US" dirty="0"/>
              <a:t>2) PRAS – Analytical tests for cartridge and give feedback</a:t>
            </a:r>
          </a:p>
          <a:p>
            <a:r>
              <a:rPr lang="en-US" dirty="0"/>
              <a:t>3) Micro Factory - provide the parts and build the cartridges for testing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We built a power 3 engine ship to enable</a:t>
            </a:r>
            <a:r>
              <a:rPr lang="en-US" baseline="0" dirty="0"/>
              <a:t> us to achieve our goal.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7339C-1BC9-6244-B217-4B66A8E8DC4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28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It took us time to learn how to </a:t>
            </a:r>
            <a:r>
              <a:rPr lang="en-US" sz="1600" b="1" dirty="0">
                <a:solidFill>
                  <a:srgbClr val="FF0000"/>
                </a:solidFill>
              </a:rPr>
              <a:t>collaborate</a:t>
            </a:r>
            <a:r>
              <a:rPr lang="en-US" dirty="0"/>
              <a:t> between the teams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7339C-1BC9-6244-B217-4B66A8E8DC4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769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But we worked together as a team and reached our destination!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7339C-1BC9-6244-B217-4B66A8E8DC4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754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Working together the teams achieved a tremendous amount in a very short span of time, and I’m happy to say that we achieved our goal!    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7339C-1BC9-6244-B217-4B66A8E8DC4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171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788340"/>
            <a:ext cx="6858000" cy="544330"/>
          </a:xfrm>
        </p:spPr>
        <p:txBody>
          <a:bodyPr anchor="b">
            <a:normAutofit/>
          </a:bodyPr>
          <a:lstStyle>
            <a:lvl1pPr algn="ctr">
              <a:defRPr sz="2600">
                <a:solidFill>
                  <a:srgbClr val="0070C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402520"/>
            <a:ext cx="6858000" cy="551073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6C3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48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68315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-2216727" y="-1512916"/>
            <a:ext cx="184731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620" dirty="0"/>
          </a:p>
        </p:txBody>
      </p:sp>
    </p:spTree>
    <p:extLst>
      <p:ext uri="{BB962C8B-B14F-4D97-AF65-F5344CB8AC3E}">
        <p14:creationId xmlns:p14="http://schemas.microsoft.com/office/powerpoint/2010/main" val="400094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184" y="362902"/>
            <a:ext cx="1504950" cy="47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88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430" y="2767476"/>
            <a:ext cx="8033158" cy="655174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7430" y="3441700"/>
            <a:ext cx="8033158" cy="44247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593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154" y="264509"/>
            <a:ext cx="8237692" cy="738904"/>
          </a:xfrm>
        </p:spPr>
        <p:txBody>
          <a:bodyPr lIns="0">
            <a:normAutofit/>
          </a:bodyPr>
          <a:lstStyle>
            <a:lvl1pPr>
              <a:defRPr sz="2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154" y="1116701"/>
            <a:ext cx="8237692" cy="3277274"/>
          </a:xfrm>
        </p:spPr>
        <p:txBody>
          <a:bodyPr lIns="0"/>
          <a:lstStyle>
            <a:lvl1pPr marL="184150" indent="-184150">
              <a:tabLst/>
              <a:defRPr sz="2400">
                <a:solidFill>
                  <a:srgbClr val="656263"/>
                </a:solidFill>
              </a:defRPr>
            </a:lvl1pPr>
            <a:lvl2pPr marL="401638" indent="-177800">
              <a:tabLst/>
              <a:defRPr>
                <a:solidFill>
                  <a:srgbClr val="656263"/>
                </a:solidFill>
              </a:defRPr>
            </a:lvl2pPr>
            <a:lvl3pPr marL="625475" indent="-215900">
              <a:tabLst/>
              <a:defRPr>
                <a:solidFill>
                  <a:srgbClr val="656263"/>
                </a:solidFill>
              </a:defRPr>
            </a:lvl3pPr>
            <a:lvl4pPr marL="850900" indent="-233363">
              <a:tabLst/>
              <a:defRPr>
                <a:solidFill>
                  <a:srgbClr val="656263"/>
                </a:solidFill>
              </a:defRPr>
            </a:lvl4pPr>
            <a:lvl5pPr marL="892175" indent="176213">
              <a:tabLst/>
              <a:defRPr>
                <a:solidFill>
                  <a:srgbClr val="65626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108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67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579" y="274638"/>
            <a:ext cx="8242267" cy="76923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8579" y="1370013"/>
            <a:ext cx="4047221" cy="305633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3696" y="1370013"/>
            <a:ext cx="3867150" cy="305633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229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154" y="274639"/>
            <a:ext cx="8140588" cy="70449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3153" y="1260475"/>
            <a:ext cx="3960000" cy="619125"/>
          </a:xfrm>
        </p:spPr>
        <p:txBody>
          <a:bodyPr anchor="b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3153" y="1879600"/>
            <a:ext cx="3960000" cy="2668124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546" y="1260475"/>
            <a:ext cx="3960000" cy="619125"/>
          </a:xfrm>
        </p:spPr>
        <p:txBody>
          <a:bodyPr anchor="b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546" y="1879600"/>
            <a:ext cx="3960000" cy="266812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463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213" y="741362"/>
            <a:ext cx="3084006" cy="801687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741363"/>
            <a:ext cx="4714046" cy="365442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2213" y="1543050"/>
            <a:ext cx="3084006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9922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9214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743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8579" y="274638"/>
            <a:ext cx="8242267" cy="769235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579" y="1175803"/>
            <a:ext cx="8242267" cy="3121067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6628422" y="4806495"/>
            <a:ext cx="2062424" cy="207749"/>
          </a:xfrm>
          <a:prstGeom prst="rect">
            <a:avLst/>
          </a:prstGeom>
          <a:noFill/>
        </p:spPr>
        <p:txBody>
          <a:bodyPr wrap="none" rIns="0" rtlCol="0">
            <a:spAutoFit/>
          </a:bodyPr>
          <a:lstStyle/>
          <a:p>
            <a:pPr algn="r"/>
            <a:r>
              <a:rPr lang="en-US" sz="750" dirty="0" smtClean="0">
                <a:solidFill>
                  <a:srgbClr val="656263"/>
                </a:solidFill>
              </a:rPr>
              <a:t>NMI</a:t>
            </a:r>
            <a:r>
              <a:rPr lang="en-US" sz="750" dirty="0" smtClean="0">
                <a:solidFill>
                  <a:srgbClr val="656263"/>
                </a:solidFill>
                <a:sym typeface="Webdings"/>
              </a:rPr>
              <a:t> Confidential Draft</a:t>
            </a:r>
            <a:r>
              <a:rPr lang="en-US" sz="750" baseline="0" dirty="0" smtClean="0">
                <a:solidFill>
                  <a:srgbClr val="656263"/>
                </a:solidFill>
                <a:sym typeface="Webdings"/>
              </a:rPr>
              <a:t> </a:t>
            </a:r>
            <a:fld id="{7D4504FA-A2A5-B541-B8A7-23E99DF88769}" type="datetime4">
              <a:rPr lang="en-US" sz="750" baseline="0" smtClean="0">
                <a:solidFill>
                  <a:srgbClr val="656263"/>
                </a:solidFill>
                <a:sym typeface="Webdings"/>
              </a:rPr>
              <a:pPr algn="r"/>
              <a:t>June 8, 2017</a:t>
            </a:fld>
            <a:r>
              <a:rPr lang="en-US" sz="750" baseline="0" dirty="0" smtClean="0">
                <a:solidFill>
                  <a:srgbClr val="656263"/>
                </a:solidFill>
                <a:sym typeface="Webdings"/>
              </a:rPr>
              <a:t> </a:t>
            </a:r>
            <a:fld id="{4D8FAD38-D836-4D9A-A415-9F63D74E1784}" type="slidenum">
              <a:rPr lang="en-US" sz="750" baseline="0" smtClean="0">
                <a:solidFill>
                  <a:srgbClr val="656263"/>
                </a:solidFill>
                <a:sym typeface="Webdings"/>
              </a:rPr>
              <a:pPr algn="r"/>
              <a:t>‹#›</a:t>
            </a:fld>
            <a:r>
              <a:rPr lang="en-US" sz="750" baseline="0" dirty="0" smtClean="0">
                <a:solidFill>
                  <a:srgbClr val="656263"/>
                </a:solidFill>
                <a:sym typeface="Webdings"/>
              </a:rPr>
              <a:t>  </a:t>
            </a:r>
            <a:endParaRPr lang="en-US" sz="750" dirty="0">
              <a:solidFill>
                <a:srgbClr val="656263"/>
              </a:solidFill>
            </a:endParaRPr>
          </a:p>
        </p:txBody>
      </p:sp>
      <p:pic>
        <p:nvPicPr>
          <p:cNvPr id="6" name="Picture 5" descr="NMI_logo_email-1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79" y="4639684"/>
            <a:ext cx="1056259" cy="37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325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9" r:id="rId2"/>
    <p:sldLayoutId id="2147483658" r:id="rId3"/>
    <p:sldLayoutId id="2147483662" r:id="rId4"/>
    <p:sldLayoutId id="2147483660" r:id="rId5"/>
    <p:sldLayoutId id="2147483661" r:id="rId6"/>
    <p:sldLayoutId id="2147483664" r:id="rId7"/>
    <p:sldLayoutId id="2147483663" r:id="rId8"/>
    <p:sldLayoutId id="2147483697" r:id="rId9"/>
    <p:sldLayoutId id="2147483698" r:id="rId10"/>
    <p:sldLayoutId id="2147483699" r:id="rId11"/>
    <p:sldLayoutId id="2147483700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kern="1200">
          <a:solidFill>
            <a:srgbClr val="0070C0"/>
          </a:solidFill>
          <a:latin typeface="Arial" charset="0"/>
          <a:ea typeface="Arial" charset="0"/>
          <a:cs typeface="Arial" charset="0"/>
        </a:defRPr>
      </a:lvl1pPr>
    </p:titleStyle>
    <p:bodyStyle>
      <a:lvl1pPr marL="184150" indent="-176213" algn="l" defTabSz="914400" rtl="0" eaLnBrk="1" latinLnBrk="0" hangingPunct="1">
        <a:lnSpc>
          <a:spcPct val="90000"/>
        </a:lnSpc>
        <a:spcBef>
          <a:spcPts val="1000"/>
        </a:spcBef>
        <a:buSzPct val="80000"/>
        <a:buFontTx/>
        <a:buBlip>
          <a:blip r:embed="rId15"/>
        </a:buBlip>
        <a:tabLst/>
        <a:defRPr sz="2400" kern="1200">
          <a:solidFill>
            <a:srgbClr val="656263"/>
          </a:solidFill>
          <a:latin typeface="Arial" charset="0"/>
          <a:ea typeface="Arial" charset="0"/>
          <a:cs typeface="Arial" charset="0"/>
        </a:defRPr>
      </a:lvl1pPr>
      <a:lvl2pPr marL="273050" indent="18415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tabLst/>
        <a:defRPr sz="2000" kern="1200">
          <a:solidFill>
            <a:srgbClr val="656263"/>
          </a:solidFill>
          <a:latin typeface="Arial" charset="0"/>
          <a:ea typeface="Arial" charset="0"/>
          <a:cs typeface="Arial" charset="0"/>
        </a:defRPr>
      </a:lvl2pPr>
      <a:lvl3pPr marL="666750" indent="-1778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tabLst/>
        <a:defRPr sz="1800" kern="1200">
          <a:solidFill>
            <a:srgbClr val="656263"/>
          </a:solidFill>
          <a:latin typeface="Arial" charset="0"/>
          <a:ea typeface="Arial" charset="0"/>
          <a:cs typeface="Arial" charset="0"/>
        </a:defRPr>
      </a:lvl3pPr>
      <a:lvl4pPr marL="939800" indent="-185738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tabLst/>
        <a:defRPr sz="1600" kern="1200">
          <a:solidFill>
            <a:srgbClr val="656263"/>
          </a:solidFill>
          <a:latin typeface="Arial" charset="0"/>
          <a:ea typeface="Arial" charset="0"/>
          <a:cs typeface="Arial" charset="0"/>
        </a:defRPr>
      </a:lvl4pPr>
      <a:lvl5pPr marL="979488" indent="1778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tabLst/>
        <a:defRPr sz="1600" kern="1200">
          <a:solidFill>
            <a:srgbClr val="656263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8.jpeg"/><Relationship Id="rId3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jpg"/><Relationship Id="rId3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26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7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4" Type="http://schemas.openxmlformats.org/officeDocument/2006/relationships/image" Target="../media/image29.jpeg"/><Relationship Id="rId5" Type="http://schemas.openxmlformats.org/officeDocument/2006/relationships/image" Target="../media/image30.jpeg"/><Relationship Id="rId6" Type="http://schemas.openxmlformats.org/officeDocument/2006/relationships/image" Target="../media/image31.jpeg"/><Relationship Id="rId7" Type="http://schemas.openxmlformats.org/officeDocument/2006/relationships/image" Target="../media/image32.jpeg"/><Relationship Id="rId8" Type="http://schemas.openxmlformats.org/officeDocument/2006/relationships/image" Target="../media/image33.jpeg"/><Relationship Id="rId9" Type="http://schemas.openxmlformats.org/officeDocument/2006/relationships/image" Target="../media/image34.jpeg"/><Relationship Id="rId10" Type="http://schemas.openxmlformats.org/officeDocument/2006/relationships/image" Target="../media/image35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4" Type="http://schemas.openxmlformats.org/officeDocument/2006/relationships/image" Target="../media/image38.jpeg"/><Relationship Id="rId5" Type="http://schemas.openxmlformats.org/officeDocument/2006/relationships/image" Target="../media/image39.jpg"/><Relationship Id="rId6" Type="http://schemas.openxmlformats.org/officeDocument/2006/relationships/image" Target="../media/image40.jpg"/><Relationship Id="rId7" Type="http://schemas.openxmlformats.org/officeDocument/2006/relationships/image" Target="../media/image41.jpg"/><Relationship Id="rId8" Type="http://schemas.openxmlformats.org/officeDocument/2006/relationships/image" Target="../media/image42.jpg"/><Relationship Id="rId9" Type="http://schemas.openxmlformats.org/officeDocument/2006/relationships/image" Target="../media/image43.jpg"/><Relationship Id="rId10" Type="http://schemas.openxmlformats.org/officeDocument/2006/relationships/image" Target="../media/image44.png"/><Relationship Id="rId11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4" Type="http://schemas.openxmlformats.org/officeDocument/2006/relationships/image" Target="../media/image49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0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1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4" Type="http://schemas.openxmlformats.org/officeDocument/2006/relationships/image" Target="../media/image54.jp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5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58.jpg"/><Relationship Id="rId5" Type="http://schemas.openxmlformats.org/officeDocument/2006/relationships/image" Target="../media/image59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4" Type="http://schemas.openxmlformats.org/officeDocument/2006/relationships/image" Target="../media/image61.jp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6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3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4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4" Type="http://schemas.openxmlformats.org/officeDocument/2006/relationships/image" Target="../media/image67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6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72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5" Type="http://schemas.openxmlformats.org/officeDocument/2006/relationships/image" Target="../media/image75.png"/><Relationship Id="rId6" Type="http://schemas.openxmlformats.org/officeDocument/2006/relationships/image" Target="../media/image76.png"/><Relationship Id="rId7" Type="http://schemas.openxmlformats.org/officeDocument/2006/relationships/image" Target="../media/image7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4" Type="http://schemas.openxmlformats.org/officeDocument/2006/relationships/image" Target="../media/image79.jp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80.jp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81.jp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82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4" Type="http://schemas.openxmlformats.org/officeDocument/2006/relationships/image" Target="../media/image84.jpg"/><Relationship Id="rId5" Type="http://schemas.openxmlformats.org/officeDocument/2006/relationships/image" Target="../media/image85.jpg"/><Relationship Id="rId6" Type="http://schemas.openxmlformats.org/officeDocument/2006/relationships/image" Target="../media/image86.jp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4" Type="http://schemas.openxmlformats.org/officeDocument/2006/relationships/image" Target="../media/image88.jp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89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90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91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9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92.jpe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93.jpe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94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95.jpe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9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7.jp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" y="0"/>
            <a:ext cx="914067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132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20"/>
          </a:p>
        </p:txBody>
      </p:sp>
      <p:pic>
        <p:nvPicPr>
          <p:cNvPr id="2052" name="Picture 4" descr="Image result for m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849" y="1493574"/>
            <a:ext cx="1112811" cy="1071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 result for eart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62" y="736745"/>
            <a:ext cx="2584813" cy="258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Image result for space shuttle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24795">
            <a:off x="2955355" y="2442788"/>
            <a:ext cx="759515" cy="56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>
            <a:stCxn id="10" idx="0"/>
            <a:endCxn id="14" idx="0"/>
          </p:cNvCxnSpPr>
          <p:nvPr/>
        </p:nvCxnSpPr>
        <p:spPr>
          <a:xfrm>
            <a:off x="3615953" y="2680171"/>
            <a:ext cx="3444521" cy="127037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4" name="Freeform: Shape 13"/>
          <p:cNvSpPr/>
          <p:nvPr/>
        </p:nvSpPr>
        <p:spPr>
          <a:xfrm>
            <a:off x="7060474" y="2545950"/>
            <a:ext cx="897962" cy="313312"/>
          </a:xfrm>
          <a:custGeom>
            <a:avLst/>
            <a:gdLst>
              <a:gd name="connsiteX0" fmla="*/ 0 w 997735"/>
              <a:gd name="connsiteY0" fmla="*/ 290286 h 348124"/>
              <a:gd name="connsiteX1" fmla="*/ 928915 w 997735"/>
              <a:gd name="connsiteY1" fmla="*/ 326572 h 348124"/>
              <a:gd name="connsiteX2" fmla="*/ 899886 w 997735"/>
              <a:gd name="connsiteY2" fmla="*/ 0 h 348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97735" h="348124">
                <a:moveTo>
                  <a:pt x="0" y="290286"/>
                </a:moveTo>
                <a:cubicBezTo>
                  <a:pt x="389467" y="332619"/>
                  <a:pt x="778934" y="374953"/>
                  <a:pt x="928915" y="326572"/>
                </a:cubicBezTo>
                <a:cubicBezTo>
                  <a:pt x="1078896" y="278191"/>
                  <a:pt x="943429" y="83457"/>
                  <a:pt x="899886" y="0"/>
                </a:cubicBezTo>
              </a:path>
            </a:pathLst>
          </a:custGeom>
          <a:ln w="38100">
            <a:headEnd type="none" w="med" len="med"/>
            <a:tailEnd type="arrow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20"/>
          </a:p>
        </p:txBody>
      </p:sp>
      <p:sp>
        <p:nvSpPr>
          <p:cNvPr id="19" name="Rectangle 18"/>
          <p:cNvSpPr/>
          <p:nvPr/>
        </p:nvSpPr>
        <p:spPr>
          <a:xfrm>
            <a:off x="2849707" y="3015705"/>
            <a:ext cx="1658983" cy="78377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257175" indent="-257175" algn="ctr">
              <a:buFontTx/>
              <a:buChar char="-"/>
            </a:pPr>
            <a:r>
              <a:rPr lang="en-US" sz="1620" dirty="0">
                <a:latin typeface="Segoe UI" panose="020B0502040204020203" pitchFamily="34" charset="0"/>
                <a:cs typeface="Segoe UI" panose="020B0502040204020203" pitchFamily="34" charset="0"/>
              </a:rPr>
              <a:t>Calculate route at the beginning</a:t>
            </a:r>
          </a:p>
          <a:p>
            <a:pPr marL="257175" indent="-257175" algn="ctr">
              <a:buFontTx/>
              <a:buChar char="-"/>
            </a:pPr>
            <a:r>
              <a:rPr lang="en-US" sz="1620" dirty="0">
                <a:latin typeface="Segoe UI" panose="020B0502040204020203" pitchFamily="34" charset="0"/>
                <a:cs typeface="Segoe UI" panose="020B0502040204020203" pitchFamily="34" charset="0"/>
              </a:rPr>
              <a:t>Burn minimal fuel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005770" y="61213"/>
            <a:ext cx="1658983" cy="78377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Option #1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" y="3818765"/>
            <a:ext cx="1933303" cy="98693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b="1" dirty="0">
                <a:latin typeface="Segoe UI" panose="020B0502040204020203" pitchFamily="34" charset="0"/>
                <a:cs typeface="Segoe UI" panose="020B0502040204020203" pitchFamily="34" charset="0"/>
              </a:rPr>
              <a:t>Execution Level</a:t>
            </a:r>
            <a:r>
              <a:rPr lang="en-US" sz="1620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</a:p>
          <a:p>
            <a:pPr algn="ctr"/>
            <a:r>
              <a:rPr lang="en-US" sz="1620" dirty="0">
                <a:latin typeface="Segoe UI" panose="020B0502040204020203" pitchFamily="34" charset="0"/>
                <a:cs typeface="Segoe UI" panose="020B0502040204020203" pitchFamily="34" charset="0"/>
              </a:rPr>
              <a:t>Easy</a:t>
            </a:r>
          </a:p>
        </p:txBody>
      </p:sp>
      <p:sp>
        <p:nvSpPr>
          <p:cNvPr id="5" name="Rectangle 4"/>
          <p:cNvSpPr/>
          <p:nvPr/>
        </p:nvSpPr>
        <p:spPr>
          <a:xfrm>
            <a:off x="6570617" y="3275867"/>
            <a:ext cx="1933303" cy="98693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b="1" dirty="0">
                <a:latin typeface="Segoe UI" panose="020B0502040204020203" pitchFamily="34" charset="0"/>
                <a:cs typeface="Segoe UI" panose="020B0502040204020203" pitchFamily="34" charset="0"/>
              </a:rPr>
              <a:t>Risk</a:t>
            </a:r>
            <a:r>
              <a:rPr lang="en-US" sz="1620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</a:p>
          <a:p>
            <a:pPr marL="257175" indent="-257175" algn="ctr">
              <a:buFontTx/>
              <a:buChar char="-"/>
            </a:pPr>
            <a:r>
              <a:rPr lang="en-US" sz="1620" dirty="0">
                <a:latin typeface="Segoe UI" panose="020B0502040204020203" pitchFamily="34" charset="0"/>
                <a:cs typeface="Segoe UI" panose="020B0502040204020203" pitchFamily="34" charset="0"/>
              </a:rPr>
              <a:t>Emergency course adjustment at the end of the journey</a:t>
            </a:r>
          </a:p>
          <a:p>
            <a:pPr marL="257175" indent="-257175" algn="ctr">
              <a:buFontTx/>
              <a:buChar char="-"/>
            </a:pPr>
            <a:r>
              <a:rPr lang="en-US" sz="1620" dirty="0">
                <a:latin typeface="Segoe UI" panose="020B0502040204020203" pitchFamily="34" charset="0"/>
                <a:cs typeface="Segoe UI" panose="020B0502040204020203" pitchFamily="34" charset="0"/>
              </a:rPr>
              <a:t>Burn a lot of fuel</a:t>
            </a:r>
          </a:p>
        </p:txBody>
      </p:sp>
    </p:spTree>
    <p:extLst>
      <p:ext uri="{BB962C8B-B14F-4D97-AF65-F5344CB8AC3E}">
        <p14:creationId xmlns:p14="http://schemas.microsoft.com/office/powerpoint/2010/main" val="52892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457200" rtl="1" eaLnBrk="1" latinLnBrk="0" hangingPunct="1"/>
            <a:r>
              <a:rPr lang="he-IL" sz="1620" smtClean="0"/>
              <a:t>                        </a:t>
            </a:r>
            <a:endParaRPr lang="en-US" sz="1620" dirty="0"/>
          </a:p>
        </p:txBody>
      </p:sp>
      <p:pic>
        <p:nvPicPr>
          <p:cNvPr id="2052" name="Picture 4" descr="Image result for m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849" y="1493574"/>
            <a:ext cx="1112811" cy="1071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570617" y="3127868"/>
            <a:ext cx="1933303" cy="78377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b="1" dirty="0">
                <a:latin typeface="Segoe UI" panose="020B0502040204020203" pitchFamily="34" charset="0"/>
                <a:cs typeface="Segoe UI" panose="020B0502040204020203" pitchFamily="34" charset="0"/>
              </a:rPr>
              <a:t>Risk: </a:t>
            </a:r>
          </a:p>
          <a:p>
            <a:pPr algn="ctr"/>
            <a:r>
              <a:rPr lang="en-US" sz="1620" dirty="0">
                <a:latin typeface="Segoe UI" panose="020B0502040204020203" pitchFamily="34" charset="0"/>
                <a:cs typeface="Segoe UI" panose="020B0502040204020203" pitchFamily="34" charset="0"/>
              </a:rPr>
              <a:t>Minimized</a:t>
            </a:r>
          </a:p>
        </p:txBody>
      </p:sp>
      <p:pic>
        <p:nvPicPr>
          <p:cNvPr id="2056" name="Picture 8" descr="Image result for eart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62" y="736745"/>
            <a:ext cx="2584813" cy="258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Image result for space shuttle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24795">
            <a:off x="2955355" y="2442788"/>
            <a:ext cx="759515" cy="56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4421779" y="2676071"/>
            <a:ext cx="1658983" cy="78377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dirty="0">
                <a:latin typeface="Segoe UI" panose="020B0502040204020203" pitchFamily="34" charset="0"/>
                <a:cs typeface="Segoe UI" panose="020B0502040204020203" pitchFamily="34" charset="0"/>
              </a:rPr>
              <a:t>Correct course along the way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005770" y="61213"/>
            <a:ext cx="1658983" cy="78377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Option #2</a:t>
            </a:r>
          </a:p>
        </p:txBody>
      </p:sp>
      <p:sp>
        <p:nvSpPr>
          <p:cNvPr id="3" name="Freeform: Shape 2"/>
          <p:cNvSpPr/>
          <p:nvPr/>
        </p:nvSpPr>
        <p:spPr>
          <a:xfrm>
            <a:off x="3618411" y="2017213"/>
            <a:ext cx="3566160" cy="667204"/>
          </a:xfrm>
          <a:custGeom>
            <a:avLst/>
            <a:gdLst>
              <a:gd name="connsiteX0" fmla="*/ 0 w 3962400"/>
              <a:gd name="connsiteY0" fmla="*/ 741338 h 741338"/>
              <a:gd name="connsiteX1" fmla="*/ 885372 w 3962400"/>
              <a:gd name="connsiteY1" fmla="*/ 632481 h 741338"/>
              <a:gd name="connsiteX2" fmla="*/ 1378857 w 3962400"/>
              <a:gd name="connsiteY2" fmla="*/ 392995 h 741338"/>
              <a:gd name="connsiteX3" fmla="*/ 2271486 w 3962400"/>
              <a:gd name="connsiteY3" fmla="*/ 494595 h 741338"/>
              <a:gd name="connsiteX4" fmla="*/ 2743200 w 3962400"/>
              <a:gd name="connsiteY4" fmla="*/ 88195 h 741338"/>
              <a:gd name="connsiteX5" fmla="*/ 3447143 w 3962400"/>
              <a:gd name="connsiteY5" fmla="*/ 284138 h 741338"/>
              <a:gd name="connsiteX6" fmla="*/ 3737429 w 3962400"/>
              <a:gd name="connsiteY6" fmla="*/ 22881 h 741338"/>
              <a:gd name="connsiteX7" fmla="*/ 3962400 w 3962400"/>
              <a:gd name="connsiteY7" fmla="*/ 30138 h 74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62400" h="741338">
                <a:moveTo>
                  <a:pt x="0" y="741338"/>
                </a:moveTo>
                <a:cubicBezTo>
                  <a:pt x="327781" y="715938"/>
                  <a:pt x="655563" y="690538"/>
                  <a:pt x="885372" y="632481"/>
                </a:cubicBezTo>
                <a:cubicBezTo>
                  <a:pt x="1115181" y="574424"/>
                  <a:pt x="1147838" y="415976"/>
                  <a:pt x="1378857" y="392995"/>
                </a:cubicBezTo>
                <a:cubicBezTo>
                  <a:pt x="1609876" y="370014"/>
                  <a:pt x="2044095" y="545395"/>
                  <a:pt x="2271486" y="494595"/>
                </a:cubicBezTo>
                <a:cubicBezTo>
                  <a:pt x="2498877" y="443795"/>
                  <a:pt x="2547257" y="123271"/>
                  <a:pt x="2743200" y="88195"/>
                </a:cubicBezTo>
                <a:cubicBezTo>
                  <a:pt x="2939143" y="53119"/>
                  <a:pt x="3281438" y="295024"/>
                  <a:pt x="3447143" y="284138"/>
                </a:cubicBezTo>
                <a:cubicBezTo>
                  <a:pt x="3612848" y="273252"/>
                  <a:pt x="3651553" y="65214"/>
                  <a:pt x="3737429" y="22881"/>
                </a:cubicBezTo>
                <a:cubicBezTo>
                  <a:pt x="3823305" y="-19452"/>
                  <a:pt x="3892852" y="5343"/>
                  <a:pt x="3962400" y="30138"/>
                </a:cubicBezTo>
              </a:path>
            </a:pathLst>
          </a:custGeom>
          <a:ln w="38100">
            <a:headEnd type="none" w="med" len="med"/>
            <a:tailEnd type="arrow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20"/>
          </a:p>
        </p:txBody>
      </p:sp>
      <p:sp>
        <p:nvSpPr>
          <p:cNvPr id="13" name="Rectangle 12"/>
          <p:cNvSpPr/>
          <p:nvPr/>
        </p:nvSpPr>
        <p:spPr>
          <a:xfrm>
            <a:off x="457200" y="3818765"/>
            <a:ext cx="1933303" cy="98693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20" b="1" dirty="0">
                <a:latin typeface="Segoe UI" panose="020B0502040204020203" pitchFamily="34" charset="0"/>
                <a:cs typeface="Segoe UI" panose="020B0502040204020203" pitchFamily="34" charset="0"/>
              </a:rPr>
              <a:t>Execution Level</a:t>
            </a:r>
            <a:r>
              <a:rPr lang="en-US" sz="1620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</a:p>
          <a:p>
            <a:pPr algn="ctr"/>
            <a:r>
              <a:rPr lang="en-US" sz="1620" dirty="0">
                <a:latin typeface="Segoe UI" panose="020B0502040204020203" pitchFamily="34" charset="0"/>
                <a:cs typeface="Segoe UI" panose="020B0502040204020203" pitchFamily="34" charset="0"/>
              </a:rPr>
              <a:t>Difficult</a:t>
            </a:r>
          </a:p>
        </p:txBody>
      </p:sp>
    </p:spTree>
    <p:extLst>
      <p:ext uri="{BB962C8B-B14F-4D97-AF65-F5344CB8AC3E}">
        <p14:creationId xmlns:p14="http://schemas.microsoft.com/office/powerpoint/2010/main" val="1235360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E-COMMERCE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AVI WISBERG</a:t>
            </a:r>
          </a:p>
          <a:p>
            <a:r>
              <a:rPr lang="en-US" dirty="0"/>
              <a:t>JANUARY 2017</a:t>
            </a:r>
          </a:p>
        </p:txBody>
      </p:sp>
      <p:pic>
        <p:nvPicPr>
          <p:cNvPr id="1026" name="Picture 2" descr="Image result for space shuttle entering spa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3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18884293">
            <a:off x="3891345" y="2525793"/>
            <a:ext cx="620683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20" dirty="0">
                <a:effectLst>
                  <a:glow rad="368300">
                    <a:schemeClr val="bg1"/>
                  </a:glo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PRAS</a:t>
            </a:r>
          </a:p>
        </p:txBody>
      </p:sp>
      <p:sp>
        <p:nvSpPr>
          <p:cNvPr id="6" name="TextBox 5"/>
          <p:cNvSpPr txBox="1"/>
          <p:nvPr/>
        </p:nvSpPr>
        <p:spPr>
          <a:xfrm rot="19452726">
            <a:off x="4029517" y="2868241"/>
            <a:ext cx="1532407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20" dirty="0">
                <a:effectLst>
                  <a:glow rad="368300">
                    <a:schemeClr val="bg1"/>
                  </a:glo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MICROFACTORY</a:t>
            </a:r>
          </a:p>
        </p:txBody>
      </p:sp>
      <p:sp>
        <p:nvSpPr>
          <p:cNvPr id="7" name="TextBox 6"/>
          <p:cNvSpPr txBox="1"/>
          <p:nvPr/>
        </p:nvSpPr>
        <p:spPr>
          <a:xfrm rot="20055553">
            <a:off x="4493796" y="3217823"/>
            <a:ext cx="1256626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20" dirty="0">
                <a:effectLst>
                  <a:glow rad="368300">
                    <a:schemeClr val="bg1"/>
                  </a:glo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INCUBATION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67839">
            <a:off x="5363259" y="2151809"/>
            <a:ext cx="738973" cy="260236"/>
          </a:xfrm>
          <a:prstGeom prst="rect">
            <a:avLst/>
          </a:prstGeom>
          <a:effectLst>
            <a:glow rad="63500">
              <a:schemeClr val="bg1">
                <a:alpha val="45000"/>
              </a:schemeClr>
            </a:glow>
          </a:effectLst>
        </p:spPr>
      </p:pic>
      <p:sp>
        <p:nvSpPr>
          <p:cNvPr id="9" name="TextBox 8"/>
          <p:cNvSpPr txBox="1"/>
          <p:nvPr/>
        </p:nvSpPr>
        <p:spPr>
          <a:xfrm>
            <a:off x="625971" y="541149"/>
            <a:ext cx="3633257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2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Product Innovation choose option #2 and </a:t>
            </a:r>
          </a:p>
          <a:p>
            <a:pPr algn="ctr"/>
            <a:r>
              <a:rPr lang="en-US" sz="162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built a powerful ship with our 3 super engines</a:t>
            </a:r>
          </a:p>
        </p:txBody>
      </p:sp>
    </p:spTree>
    <p:extLst>
      <p:ext uri="{BB962C8B-B14F-4D97-AF65-F5344CB8AC3E}">
        <p14:creationId xmlns:p14="http://schemas.microsoft.com/office/powerpoint/2010/main" val="1822056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792075" y="2328153"/>
            <a:ext cx="5257800" cy="423459"/>
          </a:xfrm>
        </p:spPr>
        <p:txBody>
          <a:bodyPr>
            <a:normAutofit fontScale="90000"/>
          </a:bodyPr>
          <a:lstStyle/>
          <a:p>
            <a:r>
              <a:rPr lang="en-US" dirty="0"/>
              <a:t>Marketing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4294967295"/>
          </p:nvPr>
        </p:nvSpPr>
        <p:spPr>
          <a:xfrm>
            <a:off x="792075" y="2751613"/>
            <a:ext cx="3870036" cy="236912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Making it work globally</a:t>
            </a:r>
          </a:p>
        </p:txBody>
      </p:sp>
      <p:pic>
        <p:nvPicPr>
          <p:cNvPr id="4098" name="Picture 2" descr="Image result for shuttle trajecto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space shuttle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24795">
            <a:off x="1243004" y="1907197"/>
            <a:ext cx="759515" cy="56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925830" y="3531870"/>
            <a:ext cx="1976222" cy="320040"/>
          </a:xfrm>
          <a:prstGeom prst="rect">
            <a:avLst/>
          </a:prstGeom>
          <a:solidFill>
            <a:srgbClr val="69E2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20" dirty="0"/>
          </a:p>
        </p:txBody>
      </p:sp>
      <p:sp>
        <p:nvSpPr>
          <p:cNvPr id="7" name="Rectangle 6"/>
          <p:cNvSpPr/>
          <p:nvPr/>
        </p:nvSpPr>
        <p:spPr>
          <a:xfrm>
            <a:off x="925830" y="4052559"/>
            <a:ext cx="1976222" cy="320040"/>
          </a:xfrm>
          <a:prstGeom prst="rect">
            <a:avLst/>
          </a:prstGeom>
          <a:solidFill>
            <a:srgbClr val="37F9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20"/>
          </a:p>
        </p:txBody>
      </p:sp>
      <p:sp>
        <p:nvSpPr>
          <p:cNvPr id="8" name="Rectangle 7"/>
          <p:cNvSpPr/>
          <p:nvPr/>
        </p:nvSpPr>
        <p:spPr>
          <a:xfrm>
            <a:off x="925830" y="4561817"/>
            <a:ext cx="1976222" cy="320040"/>
          </a:xfrm>
          <a:prstGeom prst="rect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20"/>
          </a:p>
        </p:txBody>
      </p:sp>
      <p:sp>
        <p:nvSpPr>
          <p:cNvPr id="9" name="TextBox 8"/>
          <p:cNvSpPr txBox="1"/>
          <p:nvPr/>
        </p:nvSpPr>
        <p:spPr>
          <a:xfrm>
            <a:off x="1622761" y="3552099"/>
            <a:ext cx="522900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60" dirty="0">
                <a:effectLst>
                  <a:glow rad="177800">
                    <a:schemeClr val="bg1"/>
                  </a:glo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PRAS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78017" y="4074080"/>
            <a:ext cx="1232838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60" dirty="0">
                <a:effectLst>
                  <a:glow rad="342900">
                    <a:schemeClr val="bg1">
                      <a:lumMod val="95000"/>
                    </a:schemeClr>
                  </a:glo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MICROFACTORY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9368" y="4583328"/>
            <a:ext cx="2134959" cy="286232"/>
          </a:xfrm>
          <a:prstGeom prst="rect">
            <a:avLst/>
          </a:prstGeom>
          <a:noFill/>
          <a:effectLst>
            <a:glow>
              <a:schemeClr val="bg2">
                <a:alpha val="85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1260" dirty="0">
                <a:effectLst>
                  <a:glow rad="279400">
                    <a:schemeClr val="bg1"/>
                  </a:glo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PRODUCT INCUBATION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4324" y="240044"/>
            <a:ext cx="3633257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2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It wasn’t easy to get the ship moving in the right direction…</a:t>
            </a:r>
          </a:p>
        </p:txBody>
      </p:sp>
    </p:spTree>
    <p:extLst>
      <p:ext uri="{BB962C8B-B14F-4D97-AF65-F5344CB8AC3E}">
        <p14:creationId xmlns:p14="http://schemas.microsoft.com/office/powerpoint/2010/main" val="616592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E-Commerce Review</a:t>
            </a:r>
          </a:p>
        </p:txBody>
      </p:sp>
      <p:pic>
        <p:nvPicPr>
          <p:cNvPr id="3076" name="Picture 4" descr="Image result for space shuttl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08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94828" y="589802"/>
            <a:ext cx="3633257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6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But we worked together as a team and reached our destination!</a:t>
            </a:r>
          </a:p>
        </p:txBody>
      </p:sp>
    </p:spTree>
    <p:extLst>
      <p:ext uri="{BB962C8B-B14F-4D97-AF65-F5344CB8AC3E}">
        <p14:creationId xmlns:p14="http://schemas.microsoft.com/office/powerpoint/2010/main" val="2056524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" y="0"/>
            <a:ext cx="9144004" cy="5143500"/>
          </a:xfrm>
        </p:spPr>
      </p:pic>
      <p:sp>
        <p:nvSpPr>
          <p:cNvPr id="6" name="TextBox 5"/>
          <p:cNvSpPr txBox="1"/>
          <p:nvPr/>
        </p:nvSpPr>
        <p:spPr>
          <a:xfrm>
            <a:off x="4849073" y="261628"/>
            <a:ext cx="3633257" cy="840230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2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Working together the teams achieved a tremendous amount in a very short span of time, and we achieved our goal!      </a:t>
            </a:r>
          </a:p>
        </p:txBody>
      </p:sp>
      <p:sp>
        <p:nvSpPr>
          <p:cNvPr id="10" name="Speech Bubble: Rectangle 9"/>
          <p:cNvSpPr/>
          <p:nvPr/>
        </p:nvSpPr>
        <p:spPr>
          <a:xfrm>
            <a:off x="6665702" y="2322766"/>
            <a:ext cx="1874520" cy="1157696"/>
          </a:xfrm>
          <a:prstGeom prst="wedgeRectCallout">
            <a:avLst>
              <a:gd name="adj1" fmla="val -104108"/>
              <a:gd name="adj2" fmla="val 2188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20" dirty="0"/>
              <a:t>Hi, I’m an automatable cartridge…and I’m on the moon!</a:t>
            </a:r>
          </a:p>
        </p:txBody>
      </p:sp>
    </p:spTree>
    <p:extLst>
      <p:ext uri="{BB962C8B-B14F-4D97-AF65-F5344CB8AC3E}">
        <p14:creationId xmlns:p14="http://schemas.microsoft.com/office/powerpoint/2010/main" val="1606154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20"/>
          </a:p>
        </p:txBody>
      </p:sp>
      <p:sp>
        <p:nvSpPr>
          <p:cNvPr id="5" name="TextBox 4"/>
          <p:cNvSpPr txBox="1"/>
          <p:nvPr/>
        </p:nvSpPr>
        <p:spPr>
          <a:xfrm>
            <a:off x="457200" y="2034541"/>
            <a:ext cx="8229600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6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Collaborating </a:t>
            </a:r>
            <a:r>
              <a:rPr lang="en-US" sz="2160" u="sng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together</a:t>
            </a:r>
            <a:r>
              <a:rPr lang="en-US" sz="216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 and aligning as a </a:t>
            </a:r>
            <a:r>
              <a:rPr lang="en-US" sz="2160" b="1" u="sng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united team</a:t>
            </a:r>
            <a:r>
              <a:rPr lang="en-US" sz="216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, is without a doubt the best way to </a:t>
            </a:r>
            <a:r>
              <a:rPr lang="en-US" sz="2160" b="1" u="sng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achieve any goal </a:t>
            </a:r>
            <a:r>
              <a:rPr lang="en-US" sz="216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we set out for ourselves.</a:t>
            </a:r>
          </a:p>
          <a:p>
            <a:pPr algn="ctr"/>
            <a:r>
              <a:rPr lang="en-US" sz="216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358726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kelbymediagroup.com/lightroomkillertips/uploads/2014/06/question_answer_feat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031" y="-1551123"/>
            <a:ext cx="42862500" cy="3616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067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293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60512" y="0"/>
            <a:ext cx="9271747" cy="52376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776" y="0"/>
            <a:ext cx="7538224" cy="464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037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" y="0"/>
            <a:ext cx="9140670" cy="5143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067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053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28650" y="1268413"/>
            <a:ext cx="7886700" cy="32623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smtClean="0">
                <a:solidFill>
                  <a:srgbClr val="76C346"/>
                </a:solidFill>
              </a:rPr>
              <a:t>10:30 - 11:00</a:t>
            </a:r>
            <a:r>
              <a:rPr lang="en-US" sz="2000" b="1" dirty="0" smtClean="0"/>
              <a:t>	Brunch</a:t>
            </a:r>
            <a:r>
              <a:rPr lang="en-US" sz="2000" b="1" dirty="0"/>
              <a:t>	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76C346"/>
                </a:solidFill>
              </a:rPr>
              <a:t>11:00 </a:t>
            </a:r>
            <a:r>
              <a:rPr lang="en-US" sz="2000" b="1" dirty="0">
                <a:solidFill>
                  <a:srgbClr val="76C346"/>
                </a:solidFill>
              </a:rPr>
              <a:t>- </a:t>
            </a:r>
            <a:r>
              <a:rPr lang="en-US" sz="2000" b="1" dirty="0" smtClean="0">
                <a:solidFill>
                  <a:srgbClr val="76C346"/>
                </a:solidFill>
              </a:rPr>
              <a:t>11:30</a:t>
            </a:r>
            <a:r>
              <a:rPr lang="en-US" sz="2000" b="1" dirty="0" smtClean="0"/>
              <a:t>	Meet the Leadership</a:t>
            </a:r>
            <a:r>
              <a:rPr lang="en-US" sz="2000" b="1" dirty="0"/>
              <a:t>	</a:t>
            </a:r>
            <a:r>
              <a:rPr lang="en-US" sz="2000" b="1" dirty="0" smtClean="0"/>
              <a:t> </a:t>
            </a:r>
            <a:r>
              <a:rPr lang="en-US" sz="2000" b="1" dirty="0"/>
              <a:t>	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76C346"/>
                </a:solidFill>
              </a:rPr>
              <a:t>11:30 </a:t>
            </a:r>
            <a:r>
              <a:rPr lang="en-US" sz="2000" b="1" dirty="0">
                <a:solidFill>
                  <a:srgbClr val="76C346"/>
                </a:solidFill>
              </a:rPr>
              <a:t>- </a:t>
            </a:r>
            <a:r>
              <a:rPr lang="en-US" sz="2000" b="1" dirty="0" smtClean="0">
                <a:solidFill>
                  <a:srgbClr val="76C346"/>
                </a:solidFill>
              </a:rPr>
              <a:t>11:50</a:t>
            </a:r>
            <a:r>
              <a:rPr lang="en-US" sz="2000" b="1" dirty="0" smtClean="0"/>
              <a:t>	Break</a:t>
            </a:r>
            <a:r>
              <a:rPr lang="en-US" sz="2000" b="1" dirty="0"/>
              <a:t>		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76C346"/>
                </a:solidFill>
              </a:rPr>
              <a:t>11:50 </a:t>
            </a:r>
            <a:r>
              <a:rPr lang="en-US" sz="2000" b="1" dirty="0">
                <a:solidFill>
                  <a:srgbClr val="76C346"/>
                </a:solidFill>
              </a:rPr>
              <a:t>- </a:t>
            </a:r>
            <a:r>
              <a:rPr lang="en-US" sz="2000" b="1" dirty="0" smtClean="0">
                <a:solidFill>
                  <a:srgbClr val="76C346"/>
                </a:solidFill>
              </a:rPr>
              <a:t>12:10</a:t>
            </a:r>
            <a:r>
              <a:rPr lang="en-US" sz="2000" b="1" dirty="0" smtClean="0"/>
              <a:t>	Inside NMI</a:t>
            </a:r>
            <a:r>
              <a:rPr lang="en-US" sz="2000" b="1" dirty="0"/>
              <a:t>	</a:t>
            </a:r>
            <a:r>
              <a:rPr lang="pt-BR" sz="2000" b="1" dirty="0"/>
              <a:t>	</a:t>
            </a:r>
          </a:p>
          <a:p>
            <a:pPr marL="0" indent="0">
              <a:buNone/>
            </a:pPr>
            <a:r>
              <a:rPr lang="hr-HR" sz="2000" b="1" dirty="0" smtClean="0">
                <a:solidFill>
                  <a:srgbClr val="76C346"/>
                </a:solidFill>
              </a:rPr>
              <a:t>12:10 </a:t>
            </a:r>
            <a:r>
              <a:rPr lang="hr-HR" sz="2000" b="1" dirty="0">
                <a:solidFill>
                  <a:srgbClr val="76C346"/>
                </a:solidFill>
              </a:rPr>
              <a:t>- </a:t>
            </a:r>
            <a:r>
              <a:rPr lang="hr-HR" sz="2000" b="1" dirty="0" smtClean="0">
                <a:solidFill>
                  <a:srgbClr val="76C346"/>
                </a:solidFill>
              </a:rPr>
              <a:t>12:30</a:t>
            </a:r>
            <a:r>
              <a:rPr lang="hr-HR" sz="2000" b="1" dirty="0" smtClean="0"/>
              <a:t>	Awards </a:t>
            </a:r>
            <a:r>
              <a:rPr lang="hr-HR" sz="2000" b="1" dirty="0"/>
              <a:t>	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76C346"/>
                </a:solidFill>
              </a:rPr>
              <a:t>12:30 </a:t>
            </a:r>
            <a:r>
              <a:rPr lang="en-US" sz="2000" b="1" dirty="0">
                <a:solidFill>
                  <a:srgbClr val="76C346"/>
                </a:solidFill>
              </a:rPr>
              <a:t>- </a:t>
            </a:r>
            <a:r>
              <a:rPr lang="en-US" sz="2000" b="1" dirty="0" smtClean="0">
                <a:solidFill>
                  <a:srgbClr val="76C346"/>
                </a:solidFill>
              </a:rPr>
              <a:t>13:30</a:t>
            </a:r>
            <a:r>
              <a:rPr lang="en-US" sz="2000" b="1" dirty="0" smtClean="0"/>
              <a:t>	Fair Fun &amp; Food</a:t>
            </a:r>
            <a:r>
              <a:rPr lang="en-US" sz="2000" b="1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036760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Tzirel</a:t>
            </a:r>
            <a:r>
              <a:rPr lang="en-US" dirty="0" smtClean="0"/>
              <a:t> </a:t>
            </a:r>
            <a:r>
              <a:rPr lang="en-US" dirty="0" err="1" smtClean="0"/>
              <a:t>Shaffren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92D050"/>
                </a:solidFill>
              </a:rPr>
              <a:t>QA Engineer</a:t>
            </a:r>
          </a:p>
        </p:txBody>
      </p:sp>
    </p:spTree>
    <p:extLst>
      <p:ext uri="{BB962C8B-B14F-4D97-AF65-F5344CB8AC3E}">
        <p14:creationId xmlns:p14="http://schemas.microsoft.com/office/powerpoint/2010/main" val="916134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529" y="71357"/>
            <a:ext cx="2812943" cy="5000788"/>
          </a:xfrm>
        </p:spPr>
      </p:pic>
    </p:spTree>
    <p:extLst>
      <p:ext uri="{BB962C8B-B14F-4D97-AF65-F5344CB8AC3E}">
        <p14:creationId xmlns:p14="http://schemas.microsoft.com/office/powerpoint/2010/main" val="2052177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00"/>
          <a:stretch/>
        </p:blipFill>
        <p:spPr>
          <a:xfrm>
            <a:off x="-1" y="-1"/>
            <a:ext cx="9152093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131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89250" cy="5143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65"/>
          <a:stretch/>
        </p:blipFill>
        <p:spPr>
          <a:xfrm>
            <a:off x="2889249" y="-1"/>
            <a:ext cx="6247051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617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243" y="31047"/>
            <a:ext cx="3385516" cy="508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394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631" y="5759"/>
            <a:ext cx="2886739" cy="5131982"/>
          </a:xfrm>
        </p:spPr>
      </p:pic>
    </p:spTree>
    <p:extLst>
      <p:ext uri="{BB962C8B-B14F-4D97-AF65-F5344CB8AC3E}">
        <p14:creationId xmlns:p14="http://schemas.microsoft.com/office/powerpoint/2010/main" val="768119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" t="11068" r="9610" b="19261"/>
          <a:stretch/>
        </p:blipFill>
        <p:spPr>
          <a:xfrm rot="5400000">
            <a:off x="403921" y="-403921"/>
            <a:ext cx="2163868" cy="297171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391" y="0"/>
            <a:ext cx="1217176" cy="216386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0" t="29268" r="6158" b="21018"/>
          <a:stretch/>
        </p:blipFill>
        <p:spPr>
          <a:xfrm rot="16200000">
            <a:off x="-925109" y="3141948"/>
            <a:ext cx="2979632" cy="10234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91"/>
          <a:stretch/>
        </p:blipFill>
        <p:spPr>
          <a:xfrm rot="16200000">
            <a:off x="6588889" y="2609063"/>
            <a:ext cx="2555111" cy="25344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6" t="7764" r="16741" b="20000"/>
          <a:stretch/>
        </p:blipFill>
        <p:spPr>
          <a:xfrm rot="5400000">
            <a:off x="3922361" y="460085"/>
            <a:ext cx="2847372" cy="19272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2"/>
          <a:stretch/>
        </p:blipFill>
        <p:spPr>
          <a:xfrm rot="16200000">
            <a:off x="5899689" y="439738"/>
            <a:ext cx="2610703" cy="17576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60" r="40518"/>
          <a:stretch/>
        </p:blipFill>
        <p:spPr>
          <a:xfrm>
            <a:off x="4090672" y="2873415"/>
            <a:ext cx="1685801" cy="22700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6" t="10633" r="28266"/>
          <a:stretch/>
        </p:blipFill>
        <p:spPr>
          <a:xfrm>
            <a:off x="1634649" y="2872597"/>
            <a:ext cx="1897819" cy="2259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651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391" y="0"/>
            <a:ext cx="289321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240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8" t="29831" b="19773"/>
          <a:stretch/>
        </p:blipFill>
        <p:spPr>
          <a:xfrm>
            <a:off x="0" y="3447793"/>
            <a:ext cx="1667451" cy="17222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59" b="17874"/>
          <a:stretch/>
        </p:blipFill>
        <p:spPr>
          <a:xfrm>
            <a:off x="2353712" y="3447793"/>
            <a:ext cx="1665596" cy="169570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7" t="14595" r="26919" b="20145"/>
          <a:stretch/>
        </p:blipFill>
        <p:spPr>
          <a:xfrm rot="5400000">
            <a:off x="7351906" y="3456911"/>
            <a:ext cx="1696183" cy="167699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9" t="14557" r="16731" b="10759"/>
          <a:stretch/>
        </p:blipFill>
        <p:spPr>
          <a:xfrm rot="5400000">
            <a:off x="4945061" y="3498767"/>
            <a:ext cx="1711591" cy="15778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25" b="4999"/>
          <a:stretch/>
        </p:blipFill>
        <p:spPr>
          <a:xfrm>
            <a:off x="1" y="1"/>
            <a:ext cx="4767416" cy="12500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" t="2891" r="3437" b="9569"/>
          <a:stretch/>
        </p:blipFill>
        <p:spPr>
          <a:xfrm rot="5400000">
            <a:off x="6646978" y="454525"/>
            <a:ext cx="2951546" cy="20424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1" t="14009" b="21857"/>
          <a:stretch/>
        </p:blipFill>
        <p:spPr>
          <a:xfrm>
            <a:off x="2125481" y="1397462"/>
            <a:ext cx="3151209" cy="182363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3" t="1857" r="20443"/>
          <a:stretch/>
        </p:blipFill>
        <p:spPr>
          <a:xfrm>
            <a:off x="0" y="1373695"/>
            <a:ext cx="2031357" cy="185531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30" b="19324"/>
          <a:stretch/>
        </p:blipFill>
        <p:spPr>
          <a:xfrm>
            <a:off x="5342108" y="1397462"/>
            <a:ext cx="1710087" cy="1831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939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337931"/>
            <a:ext cx="7886700" cy="429479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6600" dirty="0">
                <a:solidFill>
                  <a:srgbClr val="76C346"/>
                </a:solidFill>
              </a:rPr>
              <a:t>Adults can’t think as stupid as </a:t>
            </a:r>
            <a:r>
              <a:rPr lang="en-US" sz="6600" dirty="0" err="1">
                <a:solidFill>
                  <a:srgbClr val="76C346"/>
                </a:solidFill>
              </a:rPr>
              <a:t>kids’ll</a:t>
            </a:r>
            <a:r>
              <a:rPr lang="en-US" sz="6600" dirty="0">
                <a:solidFill>
                  <a:srgbClr val="76C346"/>
                </a:solidFill>
              </a:rPr>
              <a:t> do</a:t>
            </a:r>
          </a:p>
        </p:txBody>
      </p:sp>
    </p:spTree>
    <p:extLst>
      <p:ext uri="{BB962C8B-B14F-4D97-AF65-F5344CB8AC3E}">
        <p14:creationId xmlns:p14="http://schemas.microsoft.com/office/powerpoint/2010/main" val="232142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" y="0"/>
            <a:ext cx="914067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095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993775"/>
          </a:xfrm>
        </p:spPr>
        <p:txBody>
          <a:bodyPr/>
          <a:lstStyle/>
          <a:p>
            <a:r>
              <a:rPr lang="en-US" dirty="0" smtClean="0"/>
              <a:t>What is QA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776"/>
          <a:stretch/>
        </p:blipFill>
        <p:spPr>
          <a:xfrm>
            <a:off x="1089211" y="971233"/>
            <a:ext cx="7126942" cy="3482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617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391" y="0"/>
            <a:ext cx="289321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522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199" b="28550"/>
          <a:stretch/>
        </p:blipFill>
        <p:spPr>
          <a:xfrm>
            <a:off x="0" y="-962953"/>
            <a:ext cx="3957005" cy="60954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75" y="0"/>
            <a:ext cx="38576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181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14" b="12999"/>
          <a:stretch/>
        </p:blipFill>
        <p:spPr>
          <a:xfrm>
            <a:off x="-1" y="0"/>
            <a:ext cx="915783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14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857" y="0"/>
            <a:ext cx="3150334" cy="517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52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Nechama</a:t>
            </a:r>
            <a:r>
              <a:rPr lang="en-US" dirty="0" smtClean="0"/>
              <a:t> Eisenman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92D050"/>
                </a:solidFill>
              </a:rPr>
              <a:t>Marketing Compliance Coordinator</a:t>
            </a:r>
            <a:endParaRPr lang="en-US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218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/>
              <a:t> </a:t>
            </a:r>
            <a:endParaRPr dirty="0"/>
          </a:p>
        </p:txBody>
      </p:sp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56" name="Shape 56" descr="Zooey on Cona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374"/>
            <a:ext cx="9144000" cy="5128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3333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Shape 77" descr="captComplianc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9271" y="356050"/>
            <a:ext cx="3706951" cy="3843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Shape 78" descr="compliance_officer_because_superhero_isn_t_an_official_job_title_-_white_dcac0f47-8150-45c3-9396-788840ddd6d8_grande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9690" y="962952"/>
            <a:ext cx="3539315" cy="3463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0287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052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93" name="Shape 93" descr="eat_all_the_carbs_by_rossijones456-d4ymif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0"/>
            <a:ext cx="85206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9120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" y="0"/>
            <a:ext cx="914067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619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pic>
        <p:nvPicPr>
          <p:cNvPr id="86" name="Shape 86" descr="beach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80090" y="3572"/>
            <a:ext cx="4888088" cy="5066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72"/>
            <a:ext cx="4380090" cy="24912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140" y="2405101"/>
            <a:ext cx="4402369" cy="266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986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259"/>
            <a:ext cx="5583505" cy="51412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16445" t="8209" r="10164" b="3078"/>
          <a:stretch/>
        </p:blipFill>
        <p:spPr>
          <a:xfrm>
            <a:off x="4855222" y="534073"/>
            <a:ext cx="3973190" cy="2710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07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Eliyahu</a:t>
            </a:r>
            <a:r>
              <a:rPr lang="en-US" dirty="0" smtClean="0"/>
              <a:t> </a:t>
            </a:r>
            <a:r>
              <a:rPr lang="en-US" dirty="0" err="1" smtClean="0"/>
              <a:t>Goldshmit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600" dirty="0" err="1" smtClean="0">
                <a:solidFill>
                  <a:srgbClr val="92D050"/>
                </a:solidFill>
              </a:rPr>
              <a:t>CSRep</a:t>
            </a:r>
            <a:r>
              <a:rPr lang="en-US" sz="1600" dirty="0" smtClean="0">
                <a:solidFill>
                  <a:srgbClr val="92D05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1600" dirty="0" smtClean="0">
                <a:solidFill>
                  <a:srgbClr val="92D050"/>
                </a:solidFill>
              </a:rPr>
              <a:t>“The Face of the Company”</a:t>
            </a:r>
            <a:endParaRPr lang="en-US" sz="16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734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b="1969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The Face of the Company?</a:t>
            </a:r>
          </a:p>
        </p:txBody>
      </p:sp>
    </p:spTree>
    <p:extLst>
      <p:ext uri="{BB962C8B-B14F-4D97-AF65-F5344CB8AC3E}">
        <p14:creationId xmlns:p14="http://schemas.microsoft.com/office/powerpoint/2010/main" val="112085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474" t="16573" r="3270" b="1993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376033"/>
            <a:ext cx="9144000" cy="566443"/>
          </a:xfrm>
          <a:prstGeom prst="rect">
            <a:avLst/>
          </a:prstGeom>
          <a:solidFill>
            <a:srgbClr val="0070C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Meet the Real Face of our Company!</a:t>
            </a:r>
          </a:p>
        </p:txBody>
      </p:sp>
    </p:spTree>
    <p:extLst>
      <p:ext uri="{BB962C8B-B14F-4D97-AF65-F5344CB8AC3E}">
        <p14:creationId xmlns:p14="http://schemas.microsoft.com/office/powerpoint/2010/main" val="2046005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7588" y="0"/>
            <a:ext cx="9136412" cy="51463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How Important is the Face?!</a:t>
            </a:r>
          </a:p>
        </p:txBody>
      </p:sp>
    </p:spTree>
    <p:extLst>
      <p:ext uri="{BB962C8B-B14F-4D97-AF65-F5344CB8AC3E}">
        <p14:creationId xmlns:p14="http://schemas.microsoft.com/office/powerpoint/2010/main" val="1311554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t="-1" b="1508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Family in London!</a:t>
            </a:r>
          </a:p>
        </p:txBody>
      </p:sp>
    </p:spTree>
    <p:extLst>
      <p:ext uri="{BB962C8B-B14F-4D97-AF65-F5344CB8AC3E}">
        <p14:creationId xmlns:p14="http://schemas.microsoft.com/office/powerpoint/2010/main" val="1736381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My family in the Judean Hills!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r="2701"/>
          <a:stretch/>
        </p:blipFill>
        <p:spPr>
          <a:xfrm>
            <a:off x="3676650" y="1043873"/>
            <a:ext cx="5319717" cy="40996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058" y="1044104"/>
            <a:ext cx="3391451" cy="409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015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Loving people is what it is about!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12606"/>
          <a:stretch/>
        </p:blipFill>
        <p:spPr>
          <a:xfrm>
            <a:off x="0" y="879748"/>
            <a:ext cx="9144000" cy="426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946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400" dirty="0"/>
              <a:t>CSREP for both Innovative Brands GS and M10!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2803741" y="1545580"/>
            <a:ext cx="2771672" cy="28733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670" y="1456567"/>
            <a:ext cx="1756990" cy="26622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6661" y="1545580"/>
            <a:ext cx="2732252" cy="250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248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067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89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Thank you for calling NMI and have a great day </a:t>
            </a:r>
            <a:r>
              <a:rPr lang="en-US" sz="2400" dirty="0">
                <a:sym typeface="Wingdings" panose="05000000000000000000" pitchFamily="2" charset="2"/>
              </a:rPr>
              <a:t></a:t>
            </a:r>
            <a:r>
              <a:rPr lang="en-US" sz="2400" dirty="0" smtClean="0"/>
              <a:t>!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36219" y="506695"/>
            <a:ext cx="4942765" cy="4041741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rtl="1"/>
            <a:r>
              <a:rPr lang="en-US" sz="2000" b="1" dirty="0"/>
              <a:t>My name is Eli G and I am CSREP for Mark10!</a:t>
            </a:r>
          </a:p>
        </p:txBody>
      </p:sp>
    </p:spTree>
    <p:extLst>
      <p:ext uri="{BB962C8B-B14F-4D97-AF65-F5344CB8AC3E}">
        <p14:creationId xmlns:p14="http://schemas.microsoft.com/office/powerpoint/2010/main" val="608327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Eric Weisman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92D050"/>
                </a:solidFill>
              </a:rPr>
              <a:t>Quality and Operations Manager</a:t>
            </a:r>
            <a:endParaRPr lang="en-US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886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Photo Librar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2732" y="125417"/>
            <a:ext cx="1309350" cy="213121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Placeholder 4" descr="Photo Librar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1877" y="2454568"/>
            <a:ext cx="1731132" cy="2579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Placeholder 4" descr="Photo Library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1077" y="139064"/>
            <a:ext cx="2675502" cy="218505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Placeholder 4" descr="Photo Library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1077" y="2674994"/>
            <a:ext cx="2675502" cy="23012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91200" y="114963"/>
            <a:ext cx="3289409" cy="4934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8027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Chava</a:t>
            </a:r>
            <a:r>
              <a:rPr lang="en-US" dirty="0" smtClean="0"/>
              <a:t> Jacobs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92D050"/>
                </a:solidFill>
              </a:rPr>
              <a:t>Front-End </a:t>
            </a:r>
            <a:r>
              <a:rPr lang="en-US" dirty="0" smtClean="0">
                <a:solidFill>
                  <a:srgbClr val="92D050"/>
                </a:solidFill>
              </a:rPr>
              <a:t>Developer</a:t>
            </a:r>
            <a:endParaRPr lang="en-US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15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ree, outdoor, building, green&#10;&#10;Description generated with very high confidence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3" r="2" b="10751"/>
          <a:stretch/>
        </p:blipFill>
        <p:spPr>
          <a:xfrm>
            <a:off x="4606291" y="241299"/>
            <a:ext cx="4296410" cy="4660900"/>
          </a:xfrm>
          <a:prstGeom prst="rect">
            <a:avLst/>
          </a:prstGeom>
        </p:spPr>
      </p:pic>
      <p:pic>
        <p:nvPicPr>
          <p:cNvPr id="5" name="Picture 4" descr="A group of people on a beach&#10;&#10;Description generated with high confidence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73" r="19028"/>
          <a:stretch/>
        </p:blipFill>
        <p:spPr>
          <a:xfrm>
            <a:off x="241298" y="241299"/>
            <a:ext cx="4296411" cy="466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0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itting in front of a building&#10;&#10;Description generated with high confidence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" y="7"/>
            <a:ext cx="9143985" cy="514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835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earing a uniform and posing for a photo&#10;&#10;Description generated with very high confidence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15" y="7"/>
            <a:ext cx="9143985" cy="514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852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miling for the picture&#10;&#10;Description generated with very high confidence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" b="24945"/>
          <a:stretch/>
        </p:blipFill>
        <p:spPr>
          <a:xfrm>
            <a:off x="15" y="7"/>
            <a:ext cx="9143985" cy="514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76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erson standing on a sandy beach&#10;&#10;Description generated with very high confidence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" r="2" b="2"/>
          <a:stretch/>
        </p:blipFill>
        <p:spPr>
          <a:xfrm>
            <a:off x="4569714" y="2571757"/>
            <a:ext cx="4574286" cy="2571743"/>
          </a:xfrm>
          <a:prstGeom prst="rect">
            <a:avLst/>
          </a:prstGeom>
        </p:spPr>
      </p:pic>
      <p:pic>
        <p:nvPicPr>
          <p:cNvPr id="9" name="Picture 8" descr="A picture containing indoor, person, man, wall&#10;&#10;Description generated with high confidence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08" r="23425" b="-1"/>
          <a:stretch/>
        </p:blipFill>
        <p:spPr>
          <a:xfrm rot="5400000">
            <a:off x="996696" y="-1001264"/>
            <a:ext cx="2571750" cy="4574286"/>
          </a:xfrm>
          <a:prstGeom prst="rect">
            <a:avLst/>
          </a:prstGeom>
        </p:spPr>
      </p:pic>
      <p:pic>
        <p:nvPicPr>
          <p:cNvPr id="3" name="Picture 2" descr="A person smiling for the picture&#10;&#10;Description generated with high confidence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53"/>
          <a:stretch/>
        </p:blipFill>
        <p:spPr>
          <a:xfrm>
            <a:off x="4569714" y="7"/>
            <a:ext cx="4574286" cy="2571743"/>
          </a:xfrm>
          <a:prstGeom prst="rect">
            <a:avLst/>
          </a:prstGeom>
        </p:spPr>
      </p:pic>
      <p:pic>
        <p:nvPicPr>
          <p:cNvPr id="5" name="Picture 4" descr="A close up of a person wearing glasses and smiling at the camera&#10;&#10;Description generated with very high confidence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52"/>
          <a:stretch/>
        </p:blipFill>
        <p:spPr>
          <a:xfrm>
            <a:off x="0" y="2571754"/>
            <a:ext cx="4574286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998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arrot is standing next to a bird&#10;&#10;Description generated with high confidence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23" r="6142" b="-1"/>
          <a:stretch/>
        </p:blipFill>
        <p:spPr>
          <a:xfrm>
            <a:off x="4606291" y="241299"/>
            <a:ext cx="4296410" cy="4660900"/>
          </a:xfrm>
          <a:prstGeom prst="rect">
            <a:avLst/>
          </a:prstGeom>
        </p:spPr>
      </p:pic>
      <p:pic>
        <p:nvPicPr>
          <p:cNvPr id="5" name="Picture 4" descr="A picture containing bicycle, animal, cat, indoor&#10;&#10;Description generated with very high confidence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5" r="30984" b="-1"/>
          <a:stretch/>
        </p:blipFill>
        <p:spPr>
          <a:xfrm>
            <a:off x="241298" y="241299"/>
            <a:ext cx="4296411" cy="466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50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Reuven</a:t>
            </a:r>
            <a:r>
              <a:rPr lang="en-US" dirty="0" smtClean="0"/>
              <a:t> Levitz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92D050"/>
                </a:solidFill>
              </a:rPr>
              <a:t>CEO of Nu Mark Innovations</a:t>
            </a:r>
            <a:endParaRPr lang="en-US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527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850" y="482600"/>
            <a:ext cx="4178300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150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sign&#10;&#10;Description generated with high confidenc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850" y="482600"/>
            <a:ext cx="4178300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831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850" y="482600"/>
            <a:ext cx="4178300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500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437701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0" y="557275"/>
            <a:ext cx="9143999" cy="3312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Verdana Pro Black" panose="020B0A04030504040204" pitchFamily="34" charset="0"/>
              </a:rPr>
              <a:t>FEBRUARY</a:t>
            </a:r>
          </a:p>
          <a:p>
            <a:pPr algn="ctr"/>
            <a:r>
              <a:rPr lang="en-US" sz="14925" dirty="0">
                <a:solidFill>
                  <a:schemeClr val="bg1"/>
                </a:solidFill>
                <a:latin typeface="Verdana Pro Black" panose="020B0A04030504040204" pitchFamily="34" charset="0"/>
              </a:rPr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1165053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creenshot&#10;&#10;Description generated with very high confidence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8" r="5321" b="-1"/>
          <a:stretch/>
        </p:blipFill>
        <p:spPr>
          <a:xfrm>
            <a:off x="15" y="7"/>
            <a:ext cx="9143985" cy="514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563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ird sitting on the keyboard of a computer&#10;&#10;Description generated with very high confidence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2" b="31857"/>
          <a:stretch/>
        </p:blipFill>
        <p:spPr>
          <a:xfrm>
            <a:off x="15" y="7"/>
            <a:ext cx="9143985" cy="514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794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437701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961465" y="988359"/>
            <a:ext cx="69924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50" dirty="0">
                <a:solidFill>
                  <a:schemeClr val="bg1"/>
                </a:solidFill>
                <a:latin typeface="Verdana Pro Black" panose="020B0A04030504040204" pitchFamily="34" charset="0"/>
              </a:rPr>
              <a:t>For just as poetry reveals the inner world of a poet, </a:t>
            </a:r>
          </a:p>
          <a:p>
            <a:pPr algn="ctr"/>
            <a:r>
              <a:rPr lang="en-US" sz="4050" dirty="0">
                <a:solidFill>
                  <a:schemeClr val="bg1"/>
                </a:solidFill>
                <a:latin typeface="Verdana Pro Black" panose="020B0A04030504040204" pitchFamily="34" charset="0"/>
              </a:rPr>
              <a:t>the style a person’s code reflects how they think.</a:t>
            </a:r>
          </a:p>
        </p:txBody>
      </p:sp>
    </p:spTree>
    <p:extLst>
      <p:ext uri="{BB962C8B-B14F-4D97-AF65-F5344CB8AC3E}">
        <p14:creationId xmlns:p14="http://schemas.microsoft.com/office/powerpoint/2010/main" val="992840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115" y="2409624"/>
            <a:ext cx="2651770" cy="187468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99758" y="1648420"/>
            <a:ext cx="45444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cap="all" dirty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Thank </a:t>
            </a:r>
            <a:r>
              <a:rPr lang="en-US" sz="5400" b="1" cap="all" dirty="0" smtClean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you</a:t>
            </a:r>
            <a:endParaRPr lang="en-US" sz="5400" b="1" cap="all" dirty="0">
              <a:solidFill>
                <a:srgbClr val="0070C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855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posing for a picture&#10;&#10;Description generated with very high confidence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8" r="14890" b="1"/>
          <a:stretch/>
        </p:blipFill>
        <p:spPr>
          <a:xfrm>
            <a:off x="15" y="7"/>
            <a:ext cx="9143985" cy="514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581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067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421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067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37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Gifts can be collected at a table here in the hall.  "Fair Fun" will now continue outside.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069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" y="0"/>
            <a:ext cx="914067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06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&lt;strong&gt;Sky&lt;/strong&gt; by luuhda on DeviantAr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21274" y="1549101"/>
            <a:ext cx="5089039" cy="2311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Arial" charset="0"/>
                <a:ea typeface="Arial" charset="0"/>
                <a:cs typeface="Arial" charset="0"/>
              </a:rPr>
              <a:t>“Never stop doing little things for others. Sometimes those little thing occupy the biggest part of their hearts.”</a:t>
            </a:r>
          </a:p>
          <a:p>
            <a:endParaRPr lang="en-US" sz="1620" dirty="0"/>
          </a:p>
          <a:p>
            <a:pPr algn="r"/>
            <a:r>
              <a:rPr lang="en-US" sz="1600" dirty="0">
                <a:latin typeface="Arial" charset="0"/>
                <a:ea typeface="Arial" charset="0"/>
                <a:cs typeface="Arial" charset="0"/>
              </a:rPr>
              <a:t>-Author Unknown</a:t>
            </a:r>
          </a:p>
        </p:txBody>
      </p:sp>
    </p:spTree>
    <p:extLst>
      <p:ext uri="{BB962C8B-B14F-4D97-AF65-F5344CB8AC3E}">
        <p14:creationId xmlns:p14="http://schemas.microsoft.com/office/powerpoint/2010/main" val="795325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38933" y="594953"/>
            <a:ext cx="6936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cap="all" dirty="0">
                <a:latin typeface="Arial" charset="0"/>
                <a:ea typeface="Arial" charset="0"/>
                <a:cs typeface="Arial" charset="0"/>
              </a:rPr>
              <a:t>What’s the best way to hit a target?</a:t>
            </a:r>
          </a:p>
        </p:txBody>
      </p:sp>
      <p:pic>
        <p:nvPicPr>
          <p:cNvPr id="1026" name="Picture 2" descr="Image result for targ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893" y="1071043"/>
            <a:ext cx="5321388" cy="357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20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2446</TotalTime>
  <Words>1116</Words>
  <Application>Microsoft Macintosh PowerPoint</Application>
  <PresentationFormat>On-screen Show (16:9)</PresentationFormat>
  <Paragraphs>168</Paragraphs>
  <Slides>71</Slides>
  <Notes>55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80" baseType="lpstr">
      <vt:lpstr>Calibri</vt:lpstr>
      <vt:lpstr>Segoe UI</vt:lpstr>
      <vt:lpstr>Segoe UI Black</vt:lpstr>
      <vt:lpstr>Segoe UI Semibold</vt:lpstr>
      <vt:lpstr>Verdana Pro Black</vt:lpstr>
      <vt:lpstr>Webdings</vt:lpstr>
      <vt:lpstr>Wingdings</vt:lpstr>
      <vt:lpstr>Arial</vt:lpstr>
      <vt:lpstr>Custom Design</vt:lpstr>
      <vt:lpstr>PowerPoint Presentation</vt:lpstr>
      <vt:lpstr>Agenda</vt:lpstr>
      <vt:lpstr>PowerPoint Presentation</vt:lpstr>
      <vt:lpstr>PowerPoint Presentation</vt:lpstr>
      <vt:lpstr>PowerPoint Presentation</vt:lpstr>
      <vt:lpstr>Reuven Levitz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E-COMMERCE REVIEW</vt:lpstr>
      <vt:lpstr>Marketing</vt:lpstr>
      <vt:lpstr>E-Commerce Review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Tzirel Shaffren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QA</vt:lpstr>
      <vt:lpstr>PowerPoint Presentation</vt:lpstr>
      <vt:lpstr>PowerPoint Presentation</vt:lpstr>
      <vt:lpstr>PowerPoint Presentation</vt:lpstr>
      <vt:lpstr>PowerPoint Presentation</vt:lpstr>
      <vt:lpstr>Nechama Eisenman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Eliyahu Goldshmit</vt:lpstr>
      <vt:lpstr>The Face of the Company?</vt:lpstr>
      <vt:lpstr>Meet the Real Face of our Company!</vt:lpstr>
      <vt:lpstr>How Important is the Face?!</vt:lpstr>
      <vt:lpstr>Family in London!</vt:lpstr>
      <vt:lpstr>My family in the Judean Hills!</vt:lpstr>
      <vt:lpstr>Loving people is what it is about! </vt:lpstr>
      <vt:lpstr>CSREP for both Innovative Brands GS and M10!</vt:lpstr>
      <vt:lpstr>Thank you for calling NMI and have a great day !</vt:lpstr>
      <vt:lpstr>Eric Weisman</vt:lpstr>
      <vt:lpstr>PowerPoint Presentation</vt:lpstr>
      <vt:lpstr>Chava Jacobs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Gifts can be collected at a table here in the hall.  "Fair Fun" will now continue outside.</vt:lpstr>
      <vt:lpstr>PowerPoint Presentation</vt:lpstr>
    </vt:vector>
  </TitlesOfParts>
  <Company>Philip Morris USA</Company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Innovation focus cover option (default)</dc:title>
  <dc:creator>Timmons, Danielle C. (UST)</dc:creator>
  <cp:lastModifiedBy>Microsoft Office User</cp:lastModifiedBy>
  <cp:revision>207</cp:revision>
  <cp:lastPrinted>2016-12-04T13:26:23Z</cp:lastPrinted>
  <dcterms:created xsi:type="dcterms:W3CDTF">2014-03-20T20:20:28Z</dcterms:created>
  <dcterms:modified xsi:type="dcterms:W3CDTF">2017-06-08T15:09:46Z</dcterms:modified>
</cp:coreProperties>
</file>